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9144000" cy="6858000"/>
  <p:notesSz cx="9144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28272" y="185997"/>
            <a:ext cx="7287455" cy="1185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577340"/>
            <a:ext cx="82296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91415" y="5391962"/>
            <a:ext cx="7357109" cy="3454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>
                <a:solidFill>
                  <a:srgbClr val="A9A9D2"/>
                </a:solidFill>
              </a:rPr>
              <a:t>Transformando</a:t>
            </a:r>
            <a:r>
              <a:rPr dirty="0" sz="2100" spc="-35">
                <a:solidFill>
                  <a:srgbClr val="A9A9D2"/>
                </a:solidFill>
              </a:rPr>
              <a:t> </a:t>
            </a:r>
            <a:r>
              <a:rPr dirty="0" sz="2100">
                <a:solidFill>
                  <a:srgbClr val="A9A9D2"/>
                </a:solidFill>
              </a:rPr>
              <a:t>arquivos</a:t>
            </a:r>
            <a:r>
              <a:rPr dirty="0" sz="2100" spc="-30">
                <a:solidFill>
                  <a:srgbClr val="A9A9D2"/>
                </a:solidFill>
              </a:rPr>
              <a:t> </a:t>
            </a:r>
            <a:r>
              <a:rPr dirty="0" sz="2100">
                <a:solidFill>
                  <a:srgbClr val="A9A9D2"/>
                </a:solidFill>
              </a:rPr>
              <a:t>CSV</a:t>
            </a:r>
            <a:r>
              <a:rPr dirty="0" sz="2100" spc="-30">
                <a:solidFill>
                  <a:srgbClr val="A9A9D2"/>
                </a:solidFill>
              </a:rPr>
              <a:t> </a:t>
            </a:r>
            <a:r>
              <a:rPr dirty="0" sz="2100">
                <a:solidFill>
                  <a:srgbClr val="A9A9D2"/>
                </a:solidFill>
              </a:rPr>
              <a:t>em</a:t>
            </a:r>
            <a:r>
              <a:rPr dirty="0" sz="2100" spc="-35">
                <a:solidFill>
                  <a:srgbClr val="A9A9D2"/>
                </a:solidFill>
              </a:rPr>
              <a:t> </a:t>
            </a:r>
            <a:r>
              <a:rPr dirty="0" sz="2100">
                <a:solidFill>
                  <a:srgbClr val="A9A9D2"/>
                </a:solidFill>
              </a:rPr>
              <a:t>inteligência</a:t>
            </a:r>
            <a:r>
              <a:rPr dirty="0" sz="2100" spc="-30">
                <a:solidFill>
                  <a:srgbClr val="A9A9D2"/>
                </a:solidFill>
              </a:rPr>
              <a:t> </a:t>
            </a:r>
            <a:r>
              <a:rPr dirty="0" sz="2100">
                <a:solidFill>
                  <a:srgbClr val="A9A9D2"/>
                </a:solidFill>
              </a:rPr>
              <a:t>de</a:t>
            </a:r>
            <a:r>
              <a:rPr dirty="0" sz="2100" spc="-30">
                <a:solidFill>
                  <a:srgbClr val="A9A9D2"/>
                </a:solidFill>
              </a:rPr>
              <a:t> </a:t>
            </a:r>
            <a:r>
              <a:rPr dirty="0" sz="2100" spc="-10">
                <a:solidFill>
                  <a:srgbClr val="A9A9D2"/>
                </a:solidFill>
              </a:rPr>
              <a:t>mercado</a:t>
            </a:r>
            <a:endParaRPr sz="2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16356" y="405953"/>
            <a:ext cx="4933315" cy="73279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ts val="3504"/>
              </a:lnSpc>
              <a:spcBef>
                <a:spcPts val="100"/>
              </a:spcBef>
            </a:pPr>
            <a:r>
              <a:rPr dirty="0">
                <a:solidFill>
                  <a:srgbClr val="252525"/>
                </a:solidFill>
              </a:rPr>
              <a:t>TRAÇÃO</a:t>
            </a:r>
            <a:r>
              <a:rPr dirty="0" spc="-20">
                <a:solidFill>
                  <a:srgbClr val="252525"/>
                </a:solidFill>
              </a:rPr>
              <a:t> </a:t>
            </a:r>
            <a:r>
              <a:rPr dirty="0">
                <a:solidFill>
                  <a:srgbClr val="252525"/>
                </a:solidFill>
              </a:rPr>
              <a:t>E</a:t>
            </a:r>
            <a:r>
              <a:rPr dirty="0" spc="-20">
                <a:solidFill>
                  <a:srgbClr val="252525"/>
                </a:solidFill>
              </a:rPr>
              <a:t> </a:t>
            </a:r>
            <a:r>
              <a:rPr dirty="0" spc="-10">
                <a:solidFill>
                  <a:srgbClr val="252525"/>
                </a:solidFill>
              </a:rPr>
              <a:t>CRESCIMENTO</a:t>
            </a:r>
          </a:p>
          <a:p>
            <a:pPr algn="ctr" marL="635">
              <a:lnSpc>
                <a:spcPts val="2065"/>
              </a:lnSpc>
            </a:pPr>
            <a:r>
              <a:rPr dirty="0" sz="1800">
                <a:solidFill>
                  <a:srgbClr val="474747"/>
                </a:solidFill>
              </a:rPr>
              <a:t>Roteiro</a:t>
            </a:r>
            <a:r>
              <a:rPr dirty="0" sz="1800" spc="-25">
                <a:solidFill>
                  <a:srgbClr val="474747"/>
                </a:solidFill>
              </a:rPr>
              <a:t> </a:t>
            </a:r>
            <a:r>
              <a:rPr dirty="0" sz="1800">
                <a:solidFill>
                  <a:srgbClr val="474747"/>
                </a:solidFill>
              </a:rPr>
              <a:t>para</a:t>
            </a:r>
            <a:r>
              <a:rPr dirty="0" sz="1800" spc="-20">
                <a:solidFill>
                  <a:srgbClr val="474747"/>
                </a:solidFill>
              </a:rPr>
              <a:t> </a:t>
            </a:r>
            <a:r>
              <a:rPr dirty="0" sz="1800">
                <a:solidFill>
                  <a:srgbClr val="474747"/>
                </a:solidFill>
              </a:rPr>
              <a:t>5.000</a:t>
            </a:r>
            <a:r>
              <a:rPr dirty="0" sz="1800" spc="-20">
                <a:solidFill>
                  <a:srgbClr val="474747"/>
                </a:solidFill>
              </a:rPr>
              <a:t> </a:t>
            </a:r>
            <a:r>
              <a:rPr dirty="0" sz="1800">
                <a:solidFill>
                  <a:srgbClr val="474747"/>
                </a:solidFill>
              </a:rPr>
              <a:t>usuários</a:t>
            </a:r>
            <a:r>
              <a:rPr dirty="0" sz="1800" spc="-20">
                <a:solidFill>
                  <a:srgbClr val="474747"/>
                </a:solidFill>
              </a:rPr>
              <a:t> </a:t>
            </a:r>
            <a:r>
              <a:rPr dirty="0" sz="1800">
                <a:solidFill>
                  <a:srgbClr val="474747"/>
                </a:solidFill>
              </a:rPr>
              <a:t>em</a:t>
            </a:r>
            <a:r>
              <a:rPr dirty="0" sz="1800" spc="-20">
                <a:solidFill>
                  <a:srgbClr val="474747"/>
                </a:solidFill>
              </a:rPr>
              <a:t> </a:t>
            </a:r>
            <a:r>
              <a:rPr dirty="0" sz="1800">
                <a:solidFill>
                  <a:srgbClr val="474747"/>
                </a:solidFill>
              </a:rPr>
              <a:t>2</a:t>
            </a:r>
            <a:r>
              <a:rPr dirty="0" sz="1800" spc="-20">
                <a:solidFill>
                  <a:srgbClr val="474747"/>
                </a:solidFill>
              </a:rPr>
              <a:t> anos</a:t>
            </a:r>
            <a:endParaRPr sz="1800"/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199" y="1651330"/>
            <a:ext cx="8732253" cy="493255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16713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252525"/>
                </a:solidFill>
              </a:rPr>
              <a:t>PROJEÇÃO</a:t>
            </a:r>
            <a:r>
              <a:rPr dirty="0" spc="-30">
                <a:solidFill>
                  <a:srgbClr val="252525"/>
                </a:solidFill>
              </a:rPr>
              <a:t> </a:t>
            </a:r>
            <a:r>
              <a:rPr dirty="0" spc="-10">
                <a:solidFill>
                  <a:srgbClr val="252525"/>
                </a:solidFill>
              </a:rPr>
              <a:t>FINANCEIRA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4800" y="675374"/>
            <a:ext cx="8137347" cy="608235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2400" y="2133600"/>
            <a:ext cx="8839200" cy="374305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79000" rIns="0" bIns="0" rtlCol="0" vert="horz">
            <a:spAutoFit/>
          </a:bodyPr>
          <a:lstStyle/>
          <a:p>
            <a:pPr marL="833119">
              <a:lnSpc>
                <a:spcPct val="100000"/>
              </a:lnSpc>
              <a:spcBef>
                <a:spcPts val="100"/>
              </a:spcBef>
            </a:pPr>
            <a:r>
              <a:rPr dirty="0"/>
              <a:t>DETALHES</a:t>
            </a:r>
            <a:r>
              <a:rPr dirty="0" spc="-40"/>
              <a:t> </a:t>
            </a:r>
            <a:r>
              <a:rPr dirty="0"/>
              <a:t>DO</a:t>
            </a:r>
            <a:r>
              <a:rPr dirty="0" spc="-40"/>
              <a:t> </a:t>
            </a:r>
            <a:r>
              <a:rPr dirty="0" spc="-10"/>
              <a:t>INVESTIMENTO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0"/>
                </a:moveTo>
                <a:lnTo>
                  <a:pt x="0" y="0"/>
                </a:lnTo>
                <a:lnTo>
                  <a:pt x="0" y="6858000"/>
                </a:lnTo>
                <a:lnTo>
                  <a:pt x="9144000" y="6858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58855" rIns="0" bIns="0" rtlCol="0" vert="horz">
            <a:spAutoFit/>
          </a:bodyPr>
          <a:lstStyle/>
          <a:p>
            <a:pPr marL="2818130">
              <a:lnSpc>
                <a:spcPct val="100000"/>
              </a:lnSpc>
              <a:spcBef>
                <a:spcPts val="100"/>
              </a:spcBef>
            </a:pPr>
            <a:r>
              <a:rPr dirty="0" spc="-10">
                <a:solidFill>
                  <a:srgbClr val="000000"/>
                </a:solidFill>
              </a:rPr>
              <a:t>PROBLEMA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4800" y="1083699"/>
            <a:ext cx="8558072" cy="554569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658500" y="1092122"/>
            <a:ext cx="7805420" cy="55549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4999"/>
              </a:lnSpc>
              <a:spcBef>
                <a:spcPts val="100"/>
              </a:spcBef>
            </a:pP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Com</a:t>
            </a:r>
            <a:r>
              <a:rPr dirty="0" sz="2150" spc="2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o</a:t>
            </a:r>
            <a:r>
              <a:rPr dirty="0" sz="2150" spc="2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DataInsight</a:t>
            </a:r>
            <a:r>
              <a:rPr dirty="0" sz="2150" spc="2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Agent,</a:t>
            </a:r>
            <a:r>
              <a:rPr dirty="0" sz="2150" spc="1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qualquer</a:t>
            </a:r>
            <a:r>
              <a:rPr dirty="0" sz="2150" spc="2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empresa</a:t>
            </a:r>
            <a:r>
              <a:rPr dirty="0" sz="2150" spc="2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pode</a:t>
            </a:r>
            <a:r>
              <a:rPr dirty="0" sz="2150" spc="2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 spc="-10">
                <a:solidFill>
                  <a:srgbClr val="252525"/>
                </a:solidFill>
                <a:latin typeface="Arial"/>
                <a:cs typeface="Arial"/>
              </a:rPr>
              <a:t>explorar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seus</a:t>
            </a:r>
            <a:r>
              <a:rPr dirty="0" sz="2150" spc="459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dados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fiscais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252525"/>
                </a:solidFill>
                <a:latin typeface="Arial"/>
                <a:cs typeface="Arial"/>
              </a:rPr>
              <a:t>cruzá-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los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com</a:t>
            </a:r>
            <a:r>
              <a:rPr dirty="0" sz="2150" spc="47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informações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públicas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25">
                <a:solidFill>
                  <a:srgbClr val="252525"/>
                </a:solidFill>
                <a:latin typeface="Arial"/>
                <a:cs typeface="Arial"/>
              </a:rPr>
              <a:t>da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nuvem</a:t>
            </a:r>
            <a:r>
              <a:rPr dirty="0" sz="2150" spc="16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para</a:t>
            </a:r>
            <a:r>
              <a:rPr dirty="0" sz="2150" spc="1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gerar</a:t>
            </a:r>
            <a:r>
              <a:rPr dirty="0" sz="2150" spc="17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dashboards,</a:t>
            </a:r>
            <a:r>
              <a:rPr dirty="0" sz="2150" spc="1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análises</a:t>
            </a:r>
            <a:r>
              <a:rPr dirty="0" sz="2150" spc="1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</a:t>
            </a:r>
            <a:r>
              <a:rPr dirty="0" sz="2150" spc="17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alertas</a:t>
            </a:r>
            <a:r>
              <a:rPr dirty="0" sz="2150" spc="17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252525"/>
                </a:solidFill>
                <a:latin typeface="Arial"/>
                <a:cs typeface="Arial"/>
              </a:rPr>
              <a:t>estratégicos,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sem</a:t>
            </a:r>
            <a:r>
              <a:rPr dirty="0" sz="2150" spc="28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precisar</a:t>
            </a:r>
            <a:r>
              <a:rPr dirty="0" sz="2150" spc="29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de</a:t>
            </a:r>
            <a:r>
              <a:rPr dirty="0" sz="2150" spc="30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conhecimentos</a:t>
            </a:r>
            <a:r>
              <a:rPr dirty="0" sz="2150" spc="29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técnicos.</a:t>
            </a:r>
            <a:r>
              <a:rPr dirty="0" sz="2150" spc="29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Tudo</a:t>
            </a:r>
            <a:r>
              <a:rPr dirty="0" sz="2150" spc="29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isso</a:t>
            </a:r>
            <a:r>
              <a:rPr dirty="0" sz="2150" spc="30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por</a:t>
            </a:r>
            <a:r>
              <a:rPr dirty="0" sz="2150" spc="29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20">
                <a:solidFill>
                  <a:srgbClr val="252525"/>
                </a:solidFill>
                <a:latin typeface="Arial"/>
                <a:cs typeface="Arial"/>
              </a:rPr>
              <a:t>meio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de</a:t>
            </a:r>
            <a:r>
              <a:rPr dirty="0" sz="2150" spc="47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uma</a:t>
            </a:r>
            <a:r>
              <a:rPr dirty="0" sz="2150" spc="48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plataforma</a:t>
            </a:r>
            <a:r>
              <a:rPr dirty="0" sz="2150" spc="47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SaaS</a:t>
            </a:r>
            <a:r>
              <a:rPr dirty="0" sz="2150" spc="47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acessível,</a:t>
            </a:r>
            <a:r>
              <a:rPr dirty="0" sz="2150" spc="47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com</a:t>
            </a:r>
            <a:r>
              <a:rPr dirty="0" sz="2150" spc="48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integração</a:t>
            </a:r>
            <a:r>
              <a:rPr dirty="0" sz="2150" spc="47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fluida</a:t>
            </a:r>
            <a:r>
              <a:rPr dirty="0" sz="2150" spc="47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50">
                <a:solidFill>
                  <a:srgbClr val="252525"/>
                </a:solidFill>
                <a:latin typeface="Arial"/>
                <a:cs typeface="Arial"/>
              </a:rPr>
              <a:t>e </a:t>
            </a:r>
            <a:r>
              <a:rPr dirty="0" sz="2150" spc="-10">
                <a:solidFill>
                  <a:srgbClr val="252525"/>
                </a:solidFill>
                <a:latin typeface="Arial"/>
                <a:cs typeface="Arial"/>
              </a:rPr>
              <a:t>usabilidade</a:t>
            </a:r>
            <a:r>
              <a:rPr dirty="0" sz="2150" spc="-5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252525"/>
                </a:solidFill>
                <a:latin typeface="Arial"/>
                <a:cs typeface="Arial"/>
              </a:rPr>
              <a:t>simples.</a:t>
            </a:r>
            <a:endParaRPr sz="2150">
              <a:latin typeface="Arial"/>
              <a:cs typeface="Arial"/>
            </a:endParaRPr>
          </a:p>
          <a:p>
            <a:pPr algn="just" marL="12700" marR="7620">
              <a:lnSpc>
                <a:spcPct val="114999"/>
              </a:lnSpc>
              <a:spcBef>
                <a:spcPts val="1000"/>
              </a:spcBef>
            </a:pP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Segundo</a:t>
            </a:r>
            <a:r>
              <a:rPr dirty="0" sz="2150" spc="41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apontam</a:t>
            </a:r>
            <a:r>
              <a:rPr dirty="0" sz="2150" spc="409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pesquisas</a:t>
            </a:r>
            <a:r>
              <a:rPr dirty="0" sz="2150" spc="41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recorrentes</a:t>
            </a:r>
            <a:r>
              <a:rPr dirty="0" sz="2150" spc="409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de</a:t>
            </a:r>
            <a:r>
              <a:rPr dirty="0" sz="2150" spc="41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empresas</a:t>
            </a:r>
            <a:r>
              <a:rPr dirty="0" sz="2150" spc="409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20">
                <a:solidFill>
                  <a:srgbClr val="252525"/>
                </a:solidFill>
                <a:latin typeface="Arial"/>
                <a:cs typeface="Arial"/>
              </a:rPr>
              <a:t>como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Accenture,</a:t>
            </a:r>
            <a:r>
              <a:rPr dirty="0" sz="2150" spc="17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Gartner</a:t>
            </a:r>
            <a:r>
              <a:rPr dirty="0" sz="2150" spc="17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</a:t>
            </a:r>
            <a:r>
              <a:rPr dirty="0" sz="2150" spc="17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FwC,</a:t>
            </a:r>
            <a:r>
              <a:rPr dirty="0" sz="2150" spc="17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em</a:t>
            </a:r>
            <a:r>
              <a:rPr dirty="0" sz="2150" spc="17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um</a:t>
            </a:r>
            <a:r>
              <a:rPr dirty="0" sz="2150" spc="17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mundo</a:t>
            </a:r>
            <a:r>
              <a:rPr dirty="0" sz="2150" spc="17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globalizado</a:t>
            </a:r>
            <a:r>
              <a:rPr dirty="0" sz="2150" spc="17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 spc="-50">
                <a:solidFill>
                  <a:srgbClr val="252525"/>
                </a:solidFill>
                <a:latin typeface="Arial"/>
                <a:cs typeface="Arial"/>
              </a:rPr>
              <a:t>e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saturado</a:t>
            </a:r>
            <a:r>
              <a:rPr dirty="0" sz="2150" spc="30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por</a:t>
            </a:r>
            <a:r>
              <a:rPr dirty="0" sz="2150" spc="30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dados,</a:t>
            </a:r>
            <a:r>
              <a:rPr dirty="0" sz="2150" spc="3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67%</a:t>
            </a:r>
            <a:r>
              <a:rPr dirty="0" sz="2150" spc="30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dos</a:t>
            </a:r>
            <a:r>
              <a:rPr dirty="0" sz="2150" spc="3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executivos</a:t>
            </a:r>
            <a:r>
              <a:rPr dirty="0" sz="2150" spc="30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relatam</a:t>
            </a:r>
            <a:r>
              <a:rPr dirty="0" sz="2150" spc="3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252525"/>
                </a:solidFill>
                <a:latin typeface="Arial"/>
                <a:cs typeface="Arial"/>
              </a:rPr>
              <a:t>dificuldades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para</a:t>
            </a:r>
            <a:r>
              <a:rPr dirty="0" sz="2150" spc="29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interpretar</a:t>
            </a:r>
            <a:r>
              <a:rPr dirty="0" sz="2150" spc="30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informações</a:t>
            </a:r>
            <a:r>
              <a:rPr dirty="0" sz="2150" spc="30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em</a:t>
            </a:r>
            <a:r>
              <a:rPr dirty="0" sz="2150" spc="30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tempo</a:t>
            </a:r>
            <a:r>
              <a:rPr dirty="0" sz="2150" spc="30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real</a:t>
            </a:r>
            <a:r>
              <a:rPr dirty="0" sz="2150" spc="30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</a:t>
            </a:r>
            <a:r>
              <a:rPr dirty="0" sz="2150" spc="30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tomar</a:t>
            </a:r>
            <a:r>
              <a:rPr dirty="0" sz="2150" spc="30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252525"/>
                </a:solidFill>
                <a:latin typeface="Arial"/>
                <a:cs typeface="Arial"/>
              </a:rPr>
              <a:t>decisões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estratégicas</a:t>
            </a:r>
            <a:r>
              <a:rPr dirty="0" sz="2150" spc="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—</a:t>
            </a:r>
            <a:r>
              <a:rPr dirty="0" sz="2150" spc="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um</a:t>
            </a:r>
            <a:r>
              <a:rPr dirty="0" sz="2150" spc="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desafio</a:t>
            </a:r>
            <a:r>
              <a:rPr dirty="0" sz="2150" spc="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crescente</a:t>
            </a:r>
            <a:r>
              <a:rPr dirty="0" sz="2150" spc="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diante</a:t>
            </a:r>
            <a:r>
              <a:rPr dirty="0" sz="2150" spc="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da</a:t>
            </a:r>
            <a:r>
              <a:rPr dirty="0" sz="2150" spc="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complexidade</a:t>
            </a:r>
            <a:r>
              <a:rPr dirty="0" sz="2150" spc="1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50">
                <a:solidFill>
                  <a:srgbClr val="252525"/>
                </a:solidFill>
                <a:latin typeface="Arial"/>
                <a:cs typeface="Arial"/>
              </a:rPr>
              <a:t>e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velocidade</a:t>
            </a:r>
            <a:r>
              <a:rPr dirty="0" sz="2150" spc="-10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do</a:t>
            </a:r>
            <a:r>
              <a:rPr dirty="0" sz="2150" spc="-95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mercado</a:t>
            </a:r>
            <a:r>
              <a:rPr dirty="0" sz="2150" spc="-10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252525"/>
                </a:solidFill>
                <a:latin typeface="Arial"/>
                <a:cs typeface="Arial"/>
              </a:rPr>
              <a:t>atual.</a:t>
            </a:r>
            <a:endParaRPr sz="2150">
              <a:latin typeface="Arial"/>
              <a:cs typeface="Arial"/>
            </a:endParaRPr>
          </a:p>
          <a:p>
            <a:pPr algn="just" marL="12700" marR="7620">
              <a:lnSpc>
                <a:spcPct val="114999"/>
              </a:lnSpc>
              <a:spcBef>
                <a:spcPts val="1000"/>
              </a:spcBef>
            </a:pP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O</a:t>
            </a:r>
            <a:r>
              <a:rPr dirty="0" sz="2150" spc="18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DataInsight</a:t>
            </a:r>
            <a:r>
              <a:rPr dirty="0" sz="2150" spc="19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Agent</a:t>
            </a:r>
            <a:r>
              <a:rPr dirty="0" sz="2150" spc="18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responde</a:t>
            </a:r>
            <a:r>
              <a:rPr dirty="0" sz="2150" spc="18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</a:t>
            </a:r>
            <a:r>
              <a:rPr dirty="0" sz="2150" spc="190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esse</a:t>
            </a:r>
            <a:r>
              <a:rPr dirty="0" sz="2150" spc="18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cenário</a:t>
            </a:r>
            <a:r>
              <a:rPr dirty="0" sz="2150" spc="18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com</a:t>
            </a:r>
            <a:r>
              <a:rPr dirty="0" sz="2150" spc="185">
                <a:solidFill>
                  <a:srgbClr val="252525"/>
                </a:solidFill>
                <a:latin typeface="Arial"/>
                <a:cs typeface="Arial"/>
              </a:rPr>
              <a:t>  </a:t>
            </a:r>
            <a:r>
              <a:rPr dirty="0" sz="2150" spc="-25">
                <a:solidFill>
                  <a:srgbClr val="252525"/>
                </a:solidFill>
                <a:latin typeface="Arial"/>
                <a:cs typeface="Arial"/>
              </a:rPr>
              <a:t>uma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abordagem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automatizada,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simples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e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  </a:t>
            </a:r>
            <a:r>
              <a:rPr dirty="0" sz="2150">
                <a:solidFill>
                  <a:srgbClr val="252525"/>
                </a:solidFill>
                <a:latin typeface="Arial"/>
                <a:cs typeface="Arial"/>
              </a:rPr>
              <a:t>inteligente</a:t>
            </a:r>
            <a:r>
              <a:rPr dirty="0" sz="2150" spc="470">
                <a:solidFill>
                  <a:srgbClr val="252525"/>
                </a:solidFill>
                <a:latin typeface="Arial"/>
                <a:cs typeface="Arial"/>
              </a:rPr>
              <a:t>   </a:t>
            </a:r>
            <a:r>
              <a:rPr dirty="0" sz="2150" spc="-50">
                <a:solidFill>
                  <a:srgbClr val="252525"/>
                </a:solidFill>
                <a:latin typeface="Arial"/>
                <a:cs typeface="Arial"/>
              </a:rPr>
              <a:t>—</a:t>
            </a:r>
            <a:endParaRPr sz="215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349406" y="328178"/>
            <a:ext cx="4237355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252525"/>
                </a:solidFill>
              </a:rPr>
              <a:t>PROPOSTA</a:t>
            </a:r>
            <a:r>
              <a:rPr dirty="0" spc="-30">
                <a:solidFill>
                  <a:srgbClr val="252525"/>
                </a:solidFill>
              </a:rPr>
              <a:t> </a:t>
            </a:r>
            <a:r>
              <a:rPr dirty="0">
                <a:solidFill>
                  <a:srgbClr val="252525"/>
                </a:solidFill>
              </a:rPr>
              <a:t>DE</a:t>
            </a:r>
            <a:r>
              <a:rPr dirty="0" spc="-25">
                <a:solidFill>
                  <a:srgbClr val="252525"/>
                </a:solidFill>
              </a:rPr>
              <a:t> </a:t>
            </a:r>
            <a:r>
              <a:rPr dirty="0" spc="-10">
                <a:solidFill>
                  <a:srgbClr val="252525"/>
                </a:solidFill>
              </a:rPr>
              <a:t>VALOR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24000" y="1143000"/>
            <a:ext cx="6727977" cy="5644366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 marL="418465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252525"/>
                </a:solidFill>
              </a:rPr>
              <a:t>NOSSA</a:t>
            </a:r>
            <a:r>
              <a:rPr dirty="0" spc="-5">
                <a:solidFill>
                  <a:srgbClr val="252525"/>
                </a:solidFill>
              </a:rPr>
              <a:t> </a:t>
            </a:r>
            <a:r>
              <a:rPr dirty="0" spc="-10">
                <a:solidFill>
                  <a:srgbClr val="252525"/>
                </a:solidFill>
              </a:rPr>
              <a:t>SOLUÇÃO</a:t>
            </a:r>
          </a:p>
          <a:p>
            <a:pPr algn="ctr" marL="417830">
              <a:lnSpc>
                <a:spcPct val="100000"/>
              </a:lnSpc>
              <a:spcBef>
                <a:spcPts val="25"/>
              </a:spcBef>
            </a:pPr>
            <a:r>
              <a:rPr dirty="0" sz="1800" b="0">
                <a:solidFill>
                  <a:srgbClr val="252525"/>
                </a:solidFill>
                <a:latin typeface="Arial"/>
                <a:cs typeface="Arial"/>
              </a:rPr>
              <a:t>Insights</a:t>
            </a:r>
            <a:r>
              <a:rPr dirty="0" sz="1800" spc="-30" b="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b="0">
                <a:solidFill>
                  <a:srgbClr val="252525"/>
                </a:solidFill>
                <a:latin typeface="Arial"/>
                <a:cs typeface="Arial"/>
              </a:rPr>
              <a:t>estratégicos</a:t>
            </a:r>
            <a:r>
              <a:rPr dirty="0" sz="1800" spc="-15" b="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b="0">
                <a:solidFill>
                  <a:srgbClr val="252525"/>
                </a:solidFill>
                <a:latin typeface="Arial"/>
                <a:cs typeface="Arial"/>
              </a:rPr>
              <a:t>para</a:t>
            </a:r>
            <a:r>
              <a:rPr dirty="0" sz="1800" spc="-20" b="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b="0">
                <a:solidFill>
                  <a:srgbClr val="252525"/>
                </a:solidFill>
                <a:latin typeface="Arial"/>
                <a:cs typeface="Arial"/>
              </a:rPr>
              <a:t>tomada</a:t>
            </a:r>
            <a:r>
              <a:rPr dirty="0" sz="1800" spc="-15" b="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b="0">
                <a:solidFill>
                  <a:srgbClr val="252525"/>
                </a:solidFill>
                <a:latin typeface="Arial"/>
                <a:cs typeface="Arial"/>
              </a:rPr>
              <a:t>de</a:t>
            </a:r>
            <a:r>
              <a:rPr dirty="0" sz="1800" spc="-15" b="0">
                <a:solidFill>
                  <a:srgbClr val="252525"/>
                </a:solidFill>
                <a:latin typeface="Arial"/>
                <a:cs typeface="Arial"/>
              </a:rPr>
              <a:t> </a:t>
            </a:r>
            <a:r>
              <a:rPr dirty="0" sz="1800" spc="-10" b="0">
                <a:solidFill>
                  <a:srgbClr val="252525"/>
                </a:solidFill>
                <a:latin typeface="Arial"/>
                <a:cs typeface="Arial"/>
              </a:rPr>
              <a:t>decisão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8600" y="2438400"/>
            <a:ext cx="8839200" cy="368277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15300" rIns="0" bIns="0" rtlCol="0" vert="horz">
            <a:spAutoFit/>
          </a:bodyPr>
          <a:lstStyle/>
          <a:p>
            <a:pPr marL="2387600">
              <a:lnSpc>
                <a:spcPct val="100000"/>
              </a:lnSpc>
              <a:spcBef>
                <a:spcPts val="100"/>
              </a:spcBef>
            </a:pPr>
            <a:r>
              <a:rPr dirty="0" spc="-10">
                <a:solidFill>
                  <a:srgbClr val="474747"/>
                </a:solidFill>
              </a:rPr>
              <a:t>Público-</a:t>
            </a:r>
            <a:r>
              <a:rPr dirty="0" spc="-20">
                <a:solidFill>
                  <a:srgbClr val="474747"/>
                </a:solidFill>
              </a:rPr>
              <a:t>alvo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78277" y="234725"/>
            <a:ext cx="4746625" cy="785495"/>
          </a:xfrm>
          <a:prstGeom prst="rect"/>
          <a:solidFill>
            <a:srgbClr val="D4D2CE"/>
          </a:solidFill>
          <a:ln w="31749">
            <a:solidFill>
              <a:srgbClr val="FFFFFF"/>
            </a:solidFill>
          </a:ln>
        </p:spPr>
        <p:txBody>
          <a:bodyPr wrap="square" lIns="0" tIns="13271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45"/>
              </a:spcBef>
            </a:pPr>
            <a:r>
              <a:rPr dirty="0" spc="-10">
                <a:solidFill>
                  <a:srgbClr val="252525"/>
                </a:solidFill>
              </a:rPr>
              <a:t>DIFERENCIAIS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84670" rIns="0" bIns="0" rtlCol="0" vert="horz">
            <a:spAutoFit/>
          </a:bodyPr>
          <a:lstStyle/>
          <a:p>
            <a:pPr marL="2595245" marR="5080" indent="-2201545">
              <a:lnSpc>
                <a:spcPct val="114999"/>
              </a:lnSpc>
              <a:spcBef>
                <a:spcPts val="100"/>
              </a:spcBef>
            </a:pPr>
            <a:r>
              <a:rPr dirty="0">
                <a:solidFill>
                  <a:srgbClr val="474747"/>
                </a:solidFill>
              </a:rPr>
              <a:t>MERCADO</a:t>
            </a:r>
            <a:r>
              <a:rPr dirty="0" spc="-15">
                <a:solidFill>
                  <a:srgbClr val="474747"/>
                </a:solidFill>
              </a:rPr>
              <a:t> </a:t>
            </a:r>
            <a:r>
              <a:rPr dirty="0">
                <a:solidFill>
                  <a:srgbClr val="474747"/>
                </a:solidFill>
              </a:rPr>
              <a:t>DE</a:t>
            </a:r>
            <a:r>
              <a:rPr dirty="0" spc="-15">
                <a:solidFill>
                  <a:srgbClr val="474747"/>
                </a:solidFill>
              </a:rPr>
              <a:t> </a:t>
            </a:r>
            <a:r>
              <a:rPr dirty="0">
                <a:solidFill>
                  <a:srgbClr val="474747"/>
                </a:solidFill>
              </a:rPr>
              <a:t>ANÁLISE</a:t>
            </a:r>
            <a:r>
              <a:rPr dirty="0" spc="-15">
                <a:solidFill>
                  <a:srgbClr val="474747"/>
                </a:solidFill>
              </a:rPr>
              <a:t> </a:t>
            </a:r>
            <a:r>
              <a:rPr dirty="0">
                <a:solidFill>
                  <a:srgbClr val="474747"/>
                </a:solidFill>
              </a:rPr>
              <a:t>DE</a:t>
            </a:r>
            <a:r>
              <a:rPr dirty="0" spc="-15">
                <a:solidFill>
                  <a:srgbClr val="474747"/>
                </a:solidFill>
              </a:rPr>
              <a:t> </a:t>
            </a:r>
            <a:r>
              <a:rPr dirty="0" spc="-10">
                <a:solidFill>
                  <a:srgbClr val="474747"/>
                </a:solidFill>
              </a:rPr>
              <a:t>DADOS </a:t>
            </a:r>
            <a:r>
              <a:rPr dirty="0">
                <a:solidFill>
                  <a:srgbClr val="474747"/>
                </a:solidFill>
              </a:rPr>
              <a:t>NO</a:t>
            </a:r>
            <a:r>
              <a:rPr dirty="0" spc="-15">
                <a:solidFill>
                  <a:srgbClr val="474747"/>
                </a:solidFill>
              </a:rPr>
              <a:t> </a:t>
            </a:r>
            <a:r>
              <a:rPr dirty="0" spc="-10">
                <a:solidFill>
                  <a:srgbClr val="474747"/>
                </a:solidFill>
              </a:rPr>
              <a:t>BRASIL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14325" y="1877021"/>
            <a:ext cx="7402245" cy="48285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257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252525"/>
                </a:solidFill>
              </a:rPr>
              <a:t>NOSSO</a:t>
            </a:r>
            <a:r>
              <a:rPr dirty="0" spc="-30">
                <a:solidFill>
                  <a:srgbClr val="252525"/>
                </a:solidFill>
              </a:rPr>
              <a:t> </a:t>
            </a:r>
            <a:r>
              <a:rPr dirty="0" spc="-10">
                <a:solidFill>
                  <a:srgbClr val="252525"/>
                </a:solidFill>
              </a:rPr>
              <a:t>DIFERENCIAL</a:t>
            </a:r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rPr dirty="0" sz="2100">
                <a:solidFill>
                  <a:srgbClr val="474747"/>
                </a:solidFill>
              </a:rPr>
              <a:t>Comparação</a:t>
            </a:r>
            <a:r>
              <a:rPr dirty="0" sz="2100" spc="-40">
                <a:solidFill>
                  <a:srgbClr val="474747"/>
                </a:solidFill>
              </a:rPr>
              <a:t> </a:t>
            </a:r>
            <a:r>
              <a:rPr dirty="0" sz="2100">
                <a:solidFill>
                  <a:srgbClr val="474747"/>
                </a:solidFill>
              </a:rPr>
              <a:t>de</a:t>
            </a:r>
            <a:r>
              <a:rPr dirty="0" sz="2100" spc="-35">
                <a:solidFill>
                  <a:srgbClr val="474747"/>
                </a:solidFill>
              </a:rPr>
              <a:t> </a:t>
            </a:r>
            <a:r>
              <a:rPr dirty="0" sz="2100">
                <a:solidFill>
                  <a:srgbClr val="474747"/>
                </a:solidFill>
              </a:rPr>
              <a:t>Ferramentas</a:t>
            </a:r>
            <a:r>
              <a:rPr dirty="0" sz="2100" spc="-35">
                <a:solidFill>
                  <a:srgbClr val="474747"/>
                </a:solidFill>
              </a:rPr>
              <a:t> </a:t>
            </a:r>
            <a:r>
              <a:rPr dirty="0" sz="2100">
                <a:solidFill>
                  <a:srgbClr val="474747"/>
                </a:solidFill>
              </a:rPr>
              <a:t>de</a:t>
            </a:r>
            <a:r>
              <a:rPr dirty="0" sz="2100" spc="-35">
                <a:solidFill>
                  <a:srgbClr val="474747"/>
                </a:solidFill>
              </a:rPr>
              <a:t> </a:t>
            </a:r>
            <a:r>
              <a:rPr dirty="0" sz="2100">
                <a:solidFill>
                  <a:srgbClr val="474747"/>
                </a:solidFill>
              </a:rPr>
              <a:t>Inteligência</a:t>
            </a:r>
            <a:r>
              <a:rPr dirty="0" sz="2100" spc="-35">
                <a:solidFill>
                  <a:srgbClr val="474747"/>
                </a:solidFill>
              </a:rPr>
              <a:t> </a:t>
            </a:r>
            <a:r>
              <a:rPr dirty="0" sz="2100">
                <a:solidFill>
                  <a:srgbClr val="474747"/>
                </a:solidFill>
              </a:rPr>
              <a:t>de</a:t>
            </a:r>
            <a:r>
              <a:rPr dirty="0" sz="2100" spc="-35">
                <a:solidFill>
                  <a:srgbClr val="474747"/>
                </a:solidFill>
              </a:rPr>
              <a:t> </a:t>
            </a:r>
            <a:r>
              <a:rPr dirty="0" sz="2100" spc="-10">
                <a:solidFill>
                  <a:srgbClr val="474747"/>
                </a:solidFill>
              </a:rPr>
              <a:t>Negócios</a:t>
            </a:r>
            <a:endParaRPr sz="2100"/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9449" y="1601597"/>
            <a:ext cx="8202803" cy="51346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2400" y="2209800"/>
            <a:ext cx="8839200" cy="374567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16074" rIns="0" bIns="0" rtlCol="0" vert="horz">
            <a:spAutoFit/>
          </a:bodyPr>
          <a:lstStyle/>
          <a:p>
            <a:pPr marL="1618615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474747"/>
                </a:solidFill>
              </a:rPr>
              <a:t>MODELO</a:t>
            </a:r>
            <a:r>
              <a:rPr dirty="0" spc="-55">
                <a:solidFill>
                  <a:srgbClr val="474747"/>
                </a:solidFill>
              </a:rPr>
              <a:t> </a:t>
            </a:r>
            <a:r>
              <a:rPr dirty="0">
                <a:solidFill>
                  <a:srgbClr val="474747"/>
                </a:solidFill>
              </a:rPr>
              <a:t>DE</a:t>
            </a:r>
            <a:r>
              <a:rPr dirty="0" spc="-55">
                <a:solidFill>
                  <a:srgbClr val="474747"/>
                </a:solidFill>
              </a:rPr>
              <a:t> </a:t>
            </a:r>
            <a:r>
              <a:rPr dirty="0" spc="-10">
                <a:solidFill>
                  <a:srgbClr val="474747"/>
                </a:solidFill>
              </a:rPr>
              <a:t>NEGÓCIO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2025-10-27T19:08:46Z</dcterms:created>
  <dcterms:modified xsi:type="dcterms:W3CDTF">2025-10-27T19:08:46Z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2025-10-27T00:00:00Z</vt:filetime>
  </property>
  <property fmtid="{D5CDD505-2E9C-101B-9397-08002B2CF9AE}" pid="3" name="LastSaved">
    <vt:filetime>2025-10-27T00:00:00Z</vt:filetime>
  </property>
  <property fmtid="{D5CDD505-2E9C-101B-9397-08002B2CF9AE}" pid="4" name="Producer">
    <vt:lpwstr>3-Heights(TM) PDF Security Shell 4.8.25.2 (http://www.pdf-tools.com)</vt:lpwstr>
  </property>
</Properties>
</file>